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3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Математическая грамотность. Решение проблем реального мира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07707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ЗДОБНОВА Г.Н. 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учебно-воспитательной работе 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БСОШ№1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bsh1-4\Desktop\Фотографии\IMG_20200316_105123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0" r="17727" b="10505"/>
          <a:stretch/>
        </p:blipFill>
        <p:spPr bwMode="auto">
          <a:xfrm>
            <a:off x="966308" y="2060848"/>
            <a:ext cx="4104456" cy="267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53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 уроков: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текст «Беличья память»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Сегодня, разглядывая на снегу следы зверушек и птиц, вот что я по этим следам прочитал: белка пробилась сквозь снег в мох, достала там с осени спрятанные два ореха, тут же их съела — я скорлупки нашёл. Потом отбежала десяток метров, опять нырнула, опять оставила на снегу скорлупу и через несколько метров сделала третью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полазку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чудо? Можно подумать, что она чуяла запах ореха через толстый слой снега и льда. Значит, помнила с осени о своих орехах и точное расстояние между ними.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самое удивительное — она не могла отмеривать, как мы, сантиметры, а прямо на глаз с точностью определяла, ныряла и доставала. Ну как было не позавидовать беличьей памяти и смекалке! М. Пришвин</a:t>
            </a:r>
          </a:p>
          <a:p>
            <a:pPr marL="0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653136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Вес обыкновенной белки может достигать 1000 граммов. Сколько это килограммов. Запиши</a:t>
            </a:r>
            <a:r>
              <a:rPr lang="ru-RU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Ответ:  ____________</a:t>
            </a: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месте пропуска вставь нужное число. Найди его в тексте про белочку. Реши получившуюся задачу.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 отбежала _____ метров, опять нырнула, опять оставила на снегу скорлупу и через 10 метров сделала третью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полазку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На каком расстоянии белка сделала третью </a:t>
            </a:r>
            <a:r>
              <a:rPr lang="ru-RU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полазку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6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 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математической грамотности</a:t>
            </a:r>
            <a:r>
              <a:rPr lang="ru-RU" sz="6600" dirty="0"/>
              <a:t/>
            </a:r>
            <a:br>
              <a:rPr lang="ru-RU" sz="6600" dirty="0"/>
            </a:br>
            <a:endParaRPr lang="ru-RU" dirty="0"/>
          </a:p>
        </p:txBody>
      </p:sp>
      <p:pic>
        <p:nvPicPr>
          <p:cNvPr id="4098" name="Picture 2" descr="C:\Users\bsh1-4\Desktop\Kyocera_20220131_001\Scan_0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7"/>
          <a:stretch/>
        </p:blipFill>
        <p:spPr bwMode="auto">
          <a:xfrm>
            <a:off x="1979712" y="1124744"/>
            <a:ext cx="4392488" cy="528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15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математической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грамотности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5256584"/>
          </a:xfrm>
        </p:spPr>
        <p:txBody>
          <a:bodyPr>
            <a:normAutofit/>
          </a:bodyPr>
          <a:lstStyle/>
          <a:p>
            <a:pPr algn="just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контекст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в котором представлена проблема; </a:t>
            </a:r>
          </a:p>
          <a:p>
            <a:pPr algn="just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математического образования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которое используется в заданиях; </a:t>
            </a:r>
          </a:p>
          <a:p>
            <a:pPr algn="just"/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мыслительная </a:t>
            </a:r>
            <a:r>
              <a:rPr lang="ru-RU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необходимая для того, чтобы связать контекст, в котором представлена проблема, с математическим содержанием, необходимым для её решения.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66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 – 2018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 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631" y="1484784"/>
            <a:ext cx="8229600" cy="504056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– 488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3 уровень</a:t>
            </a:r>
          </a:p>
          <a:p>
            <a:pPr marL="0" indent="0">
              <a:buNone/>
            </a:pP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– 30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(из 79 стран)</a:t>
            </a:r>
            <a:endParaRPr lang="ru-RU" sz="4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к чему стремиться!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bsh1-4\Desktop\Фотографии\IMG_20200316_1045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" t="25252" r="28637" b="34950"/>
          <a:stretch/>
        </p:blipFill>
        <p:spPr bwMode="auto">
          <a:xfrm>
            <a:off x="3923927" y="3219369"/>
            <a:ext cx="4687463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17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Математическая грамотность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– способность человека определять и понимать роль математики в мире, в котором он живет, высказывать хорошо обоснованные математические суждения и использовать математику так, чтобы удовлетворять в настоящем и будущем потребности, присущие созидательному, заинтересованному и мыслящему гражданину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744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формирования математической грамотности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1. Уроки </a:t>
            </a:r>
            <a:r>
              <a:rPr lang="ru-RU" b="1" u="sng" dirty="0">
                <a:solidFill>
                  <a:srgbClr val="002060"/>
                </a:solidFill>
              </a:rPr>
              <a:t>математики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/>
              <a:t>(изучаем математические знания и учимся применять их </a:t>
            </a:r>
            <a:r>
              <a:rPr lang="ru-RU" b="1" dirty="0" smtClean="0"/>
              <a:t>в жизненных </a:t>
            </a:r>
            <a:r>
              <a:rPr lang="ru-RU" b="1" dirty="0"/>
              <a:t>ситуациях в форме решения  </a:t>
            </a:r>
            <a:r>
              <a:rPr lang="ru-RU" b="1" dirty="0" smtClean="0"/>
              <a:t>задач, выполнения заданий  других форматов)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2.  </a:t>
            </a:r>
            <a:r>
              <a:rPr lang="ru-RU" b="1" u="sng" dirty="0" smtClean="0">
                <a:solidFill>
                  <a:srgbClr val="002060"/>
                </a:solidFill>
              </a:rPr>
              <a:t>Все предметы учебного плана</a:t>
            </a:r>
            <a:endParaRPr lang="ru-RU" u="sng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/>
              <a:t>(т.к. математика наука прикладная, поэтому отрабатываем умения детей применять математические знания в какой-либо сфере жизни)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3. Решение </a:t>
            </a:r>
            <a:r>
              <a:rPr lang="ru-RU" b="1" u="sng" dirty="0">
                <a:solidFill>
                  <a:srgbClr val="002060"/>
                </a:solidFill>
              </a:rPr>
              <a:t>практических задач в </a:t>
            </a:r>
            <a:r>
              <a:rPr lang="ru-RU" b="1" u="sng" dirty="0" smtClean="0">
                <a:solidFill>
                  <a:srgbClr val="002060"/>
                </a:solidFill>
              </a:rPr>
              <a:t>повседневной  жизни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40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Знания для жизни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2527" y="1124744"/>
            <a:ext cx="8856984" cy="5472608"/>
          </a:xfrm>
        </p:spPr>
        <p:txBody>
          <a:bodyPr>
            <a:normAutofit fontScale="32500" lnSpcReduction="20000"/>
          </a:bodyPr>
          <a:lstStyle/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пространственные представления;</a:t>
            </a: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пространственное 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воображение и свойства </a:t>
            </a: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пространственных фигур;</a:t>
            </a: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умение читать и интерпретировать количественную информацию, представленную в различной форме (в форме таблиц, диаграмм, графиков реальных зависимостей), характерную для 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СМИ;</a:t>
            </a:r>
            <a:endParaRPr lang="ru-RU" sz="68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умение работать с формулами;</a:t>
            </a:r>
          </a:p>
          <a:p>
            <a:pPr lvl="0">
              <a:lnSpc>
                <a:spcPct val="120000"/>
              </a:lnSpc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периметра и площадей нестандартных фигур;</a:t>
            </a: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действия с процентами;</a:t>
            </a: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использование масштаба;</a:t>
            </a: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использование статистических показателей для характеристики реальных явлений и процессов;</a:t>
            </a:r>
          </a:p>
          <a:p>
            <a:pPr lvl="0">
              <a:lnSpc>
                <a:spcPct val="120000"/>
              </a:lnSpc>
            </a:pP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умение выполнять действия с различными единицами измерения (длины, массы, времени, скорости)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20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Уровни математической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грамотности</a:t>
            </a:r>
            <a: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363272" cy="507342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Первый уровень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(уровень воспроизведения)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— это прямое применение в знакомой ситуации известных фактов, стандартных приемов, распознавание математических объектов и свойств,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непосредственное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выполнение вычислений.</a:t>
            </a:r>
          </a:p>
          <a:p>
            <a:pPr algn="just"/>
            <a:r>
              <a:rPr lang="ru-RU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Второй уровень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(уровень установления связей)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решаемые задачи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хотя и не являются типичными, но все же знакомы учащимся или выходят за рамки известного лишь в очень малой степени.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Третий </a:t>
            </a:r>
            <a:r>
              <a:rPr lang="ru-RU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(уровень рассуждений) </a:t>
            </a:r>
            <a:r>
              <a:rPr lang="ru-RU" sz="2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Для решения задач этого уровня требуются определенная интуиция, размышления и творчество в выборе математического инструментария, интегрирование знаний из разных разделов курса математики, самостоятельная разработка алгоритма действий.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32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математической грамотности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80920" cy="6624736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         1. Включать </a:t>
            </a:r>
            <a:r>
              <a:rPr lang="ru-RU" sz="8600" dirty="0">
                <a:latin typeface="Times New Roman" pitchFamily="18" charset="0"/>
                <a:cs typeface="Times New Roman" pitchFamily="18" charset="0"/>
              </a:rPr>
              <a:t>задания на </a:t>
            </a:r>
            <a:r>
              <a:rPr lang="ru-RU" sz="8600" i="1" dirty="0">
                <a:latin typeface="Times New Roman" pitchFamily="18" charset="0"/>
                <a:cs typeface="Times New Roman" pitchFamily="18" charset="0"/>
              </a:rPr>
              <a:t>«изменение и зависимости», «пространство и форма», «неопределенность», «количественные рассуждения»</a:t>
            </a:r>
            <a:endParaRPr lang="ru-RU" sz="8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8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8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8600" i="1" dirty="0" smtClean="0">
                <a:latin typeface="Times New Roman" pitchFamily="18" charset="0"/>
                <a:cs typeface="Times New Roman" pitchFamily="18" charset="0"/>
              </a:rPr>
              <a:t>         2. </a:t>
            </a:r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Решать </a:t>
            </a:r>
            <a:r>
              <a:rPr lang="ru-RU" sz="8600" dirty="0">
                <a:latin typeface="Times New Roman" pitchFamily="18" charset="0"/>
                <a:cs typeface="Times New Roman" pitchFamily="18" charset="0"/>
              </a:rPr>
              <a:t>задачи практического характера</a:t>
            </a:r>
          </a:p>
          <a:p>
            <a:pPr marL="0" indent="0" algn="just">
              <a:buNone/>
            </a:pPr>
            <a:endParaRPr lang="ru-RU" sz="8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8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8600" dirty="0" smtClean="0">
                <a:latin typeface="Times New Roman" pitchFamily="18" charset="0"/>
                <a:cs typeface="Times New Roman" pitchFamily="18" charset="0"/>
              </a:rPr>
              <a:t>         3. Формулировать </a:t>
            </a:r>
            <a:r>
              <a:rPr lang="ru-RU" sz="8600" dirty="0">
                <a:latin typeface="Times New Roman" pitchFamily="18" charset="0"/>
                <a:cs typeface="Times New Roman" pitchFamily="18" charset="0"/>
              </a:rPr>
              <a:t>свои собственные гипотезы и вопросы, консультировать друг друга, ставить цели для себя, отслеживать полученные знания</a:t>
            </a:r>
          </a:p>
          <a:p>
            <a:pPr marL="0" indent="0" algn="just">
              <a:buNone/>
            </a:pPr>
            <a:r>
              <a:rPr lang="ru-RU" sz="8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4300" dirty="0"/>
              <a:t> </a:t>
            </a:r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dirty="0"/>
              <a:t> 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64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Технологии формирования математической грамотности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Технология критического </a:t>
            </a:r>
            <a:r>
              <a:rPr lang="ru-RU" b="1" dirty="0" smtClean="0"/>
              <a:t>мышления</a:t>
            </a:r>
          </a:p>
          <a:p>
            <a:r>
              <a:rPr lang="ru-RU" b="1" dirty="0"/>
              <a:t>Технология проблемного обучения</a:t>
            </a:r>
            <a:endParaRPr lang="ru-RU" dirty="0"/>
          </a:p>
          <a:p>
            <a:r>
              <a:rPr lang="ru-RU" b="1" dirty="0" smtClean="0"/>
              <a:t>Проектная технология</a:t>
            </a:r>
          </a:p>
          <a:p>
            <a:r>
              <a:rPr lang="ru-RU" b="1" i="1" dirty="0"/>
              <a:t>Игровая технология</a:t>
            </a:r>
            <a:endParaRPr lang="ru-RU" dirty="0"/>
          </a:p>
          <a:p>
            <a:r>
              <a:rPr lang="ru-RU" b="1" dirty="0"/>
              <a:t>Информационно-коммуникационная технология</a:t>
            </a:r>
            <a:endParaRPr lang="ru-RU" dirty="0"/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любом уроке возможно формирование математической грамотности</a:t>
            </a:r>
            <a:r>
              <a:rPr lang="ru-RU" b="1" dirty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76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 уроков: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1" t="64493" r="4128"/>
          <a:stretch/>
        </p:blipFill>
        <p:spPr bwMode="auto">
          <a:xfrm>
            <a:off x="251520" y="260648"/>
            <a:ext cx="2160240" cy="13681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161002"/>
              </p:ext>
            </p:extLst>
          </p:nvPr>
        </p:nvGraphicFramePr>
        <p:xfrm>
          <a:off x="1403648" y="3567513"/>
          <a:ext cx="6927225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650"/>
                <a:gridCol w="2025650"/>
                <a:gridCol w="2875925"/>
              </a:tblGrid>
              <a:tr h="0"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вещество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плотность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Единицы измерения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Обычная вода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кг/м</a:t>
                      </a:r>
                      <a:r>
                        <a:rPr lang="ru-RU" sz="1200" baseline="30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Морская вода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кг/м</a:t>
                      </a:r>
                      <a:r>
                        <a:rPr lang="ru-RU" sz="1200" baseline="30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Лед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930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кг/м</a:t>
                      </a:r>
                      <a:r>
                        <a:rPr lang="ru-RU" sz="1200" baseline="300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15616" y="1556792"/>
            <a:ext cx="773115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Среди айсбергов встречаются особенные – айсберги-острова. 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Айсберги у берегов Антарктиды достигают гигантских размеров 45 км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ширину, 170 км в длину при толщине более 200 м. В 1956 году в 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Антарктике был обнаружен дрейфующий айсберг длиной 385 км и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шириной 111 километров.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 таблице представлены плотности некоторых веществ: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2105" y="4509120"/>
            <a:ext cx="84346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2.Определите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процентном соотношении, какая часть айсберга, по отношению ко всему его объему, находится под водой.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3.Надводная часть айсберга имеет объем 500 м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Найдите объем всего айсберга.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69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/>
          <a:lstStyle/>
          <a:p>
            <a:pPr algn="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с уроков: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dirty="0"/>
          </a:p>
        </p:txBody>
      </p:sp>
      <p:pic>
        <p:nvPicPr>
          <p:cNvPr id="4" name="Объект 3" descr="C:\Users\mirzoeveb\Downloads\битва  при гидаспе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79953"/>
            <a:ext cx="2664296" cy="1556792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Прямоугольник 4"/>
          <p:cNvSpPr/>
          <p:nvPr/>
        </p:nvSpPr>
        <p:spPr>
          <a:xfrm>
            <a:off x="2987824" y="1204214"/>
            <a:ext cx="597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Знаменитым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боевым построением армии Александра Македонского была фаланга, изображенная на иллюстрациях, приведенных ниже. Македонская фаланга была вооружена длинными копьями около 5 метров в длину, которые держали двумя руками. Противника, который решался атаковать фалангу, встречал целый лес копий. Длинные копья позволяли наносить урон врагу, не допуская его близко к себе. Однако у фаланги были недостатки: фаланга не могла быстро наступать, воинам с длинными копьями было сложно перестраиваться на поле боя.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01824" y="3512538"/>
            <a:ext cx="82626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1: МАКЕДОНСКАЯ ФАЛАНГА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в присутствии Александра Македонского греческий атлет, вооружённый дубиной, одолел в поединке полностью вооружённого македонского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фалангита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он сломал дубиной копье македонца, а затем стремительно повалил его на землю. Почему в условиях большого сражения с участием фаланги такое было невозможно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eaLnBrk="0" fontAlgn="base" hangingPunct="0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2: МАКЕДОНСКАЯ ФАЛАНГА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битве при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Пидне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168 г. до н.э. римляне разгромили македонцев. Важную роль в победе сыграла конница, атаковавшая македонскую фалангу во фланг. Какой недостаток фаланги был использован конницей римлян?</a:t>
            </a:r>
          </a:p>
        </p:txBody>
      </p:sp>
    </p:spTree>
    <p:extLst>
      <p:ext uri="{BB962C8B-B14F-4D97-AF65-F5344CB8AC3E}">
        <p14:creationId xmlns:p14="http://schemas.microsoft.com/office/powerpoint/2010/main" val="322398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808</Words>
  <Application>Microsoft Office PowerPoint</Application>
  <PresentationFormat>Экран (4:3)</PresentationFormat>
  <Paragraphs>101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Математическая грамотность. Решение проблем реального мира</vt:lpstr>
      <vt:lpstr>Презентация PowerPoint</vt:lpstr>
      <vt:lpstr>Этапы формирования математической грамотности</vt:lpstr>
      <vt:lpstr>Знания для жизни</vt:lpstr>
      <vt:lpstr>Уровни математической грамотности </vt:lpstr>
      <vt:lpstr>Формирование математической грамотности </vt:lpstr>
      <vt:lpstr>Технологии формирования математической грамотности</vt:lpstr>
      <vt:lpstr>Примеры с уроков: физика</vt:lpstr>
      <vt:lpstr>Примеры с уроков: история</vt:lpstr>
      <vt:lpstr>Примеры с уроков:                                   окружающий мир</vt:lpstr>
      <vt:lpstr>Критерии оценивания  математической грамотности </vt:lpstr>
      <vt:lpstr>Критерии оценивания  математической грамотности </vt:lpstr>
      <vt:lpstr>PISA – 2018 г  математическая грамотность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грамотность. Решение проблем реального мира</dc:title>
  <dc:creator>Рамзия</dc:creator>
  <cp:lastModifiedBy>bsh1-4</cp:lastModifiedBy>
  <cp:revision>10</cp:revision>
  <dcterms:created xsi:type="dcterms:W3CDTF">2022-01-30T18:11:54Z</dcterms:created>
  <dcterms:modified xsi:type="dcterms:W3CDTF">2022-01-31T08:12:29Z</dcterms:modified>
</cp:coreProperties>
</file>